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oboto Slab"/>
      <p:regular r:id="rId18"/>
      <p:bold r:id="rId19"/>
    </p:embeddedFont>
    <p:embeddedFont>
      <p:font typeface="Robo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Camille Levin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11" Type="http://schemas.openxmlformats.org/officeDocument/2006/relationships/slide" Target="slides/slide5.xml"/><Relationship Id="rId22" Type="http://schemas.openxmlformats.org/officeDocument/2006/relationships/font" Target="fonts/Roboto-italic.fntdata"/><Relationship Id="rId10" Type="http://schemas.openxmlformats.org/officeDocument/2006/relationships/slide" Target="slides/slide4.xml"/><Relationship Id="rId21" Type="http://schemas.openxmlformats.org/officeDocument/2006/relationships/font" Target="fonts/Roboto-bold.fntdata"/><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RobotoSlab-bold.fntdata"/><Relationship Id="rId6" Type="http://schemas.openxmlformats.org/officeDocument/2006/relationships/notesMaster" Target="notesMasters/notesMaster1.xml"/><Relationship Id="rId18" Type="http://schemas.openxmlformats.org/officeDocument/2006/relationships/font" Target="fonts/RobotoSlab-regular.fntdata"/><Relationship Id="rId7" Type="http://schemas.openxmlformats.org/officeDocument/2006/relationships/slide" Target="slides/slide1.xml"/><Relationship Id="rId8"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4-09T21:59:12.390">
    <p:pos x="971" y="917"/>
    <p:text>remember to make slide numbers x/n format</p:text>
  </p:cm>
</p:cmLst>
</file>

<file path=ppt/media/image1.png>
</file>

<file path=ppt/media/image10.jpg>
</file>

<file path=ppt/media/image11.gif>
</file>

<file path=ppt/media/image12.jpg>
</file>

<file path=ppt/media/image13.jpg>
</file>

<file path=ppt/media/image14.jpg>
</file>

<file path=ppt/media/image15.jpg>
</file>

<file path=ppt/media/image16.jpg>
</file>

<file path=ppt/media/image17.png>
</file>

<file path=ppt/media/image2.png>
</file>

<file path=ppt/media/image3.gif>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ccac405847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ccac405847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were disappointed with the results of this print because we knew that this design would work in theory. Dissolving the water-soluble support material was a huge issue, because it did not peel off easily nor did it dissolve in plain water. If we had had access to the sodium hydroxide and sodium metasilicate solution at our labs (or personal use) we feel confident that this design would have had a high ratio of diameters around XX as mentioned previously.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d26b367d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d26b367d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ccac405847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ccac40584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had a lot of different sources of inspiration for this product- a lot of back-of-napkin scribbles. Some of these were inspired by Chinese lanterns or umbrellas, and we got a lot of inspiration from online.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cf5863e7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cf5863e7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ultimately went with a hinged design similar to this expanding ball toy most of us are familiar with from our childhoods. We then found a Youtube video explaining how to make an expanding linkage mechanism in Solidworks, and how to add constraints. We modified the design to fit within the build plate considerations. As you can see, the upper row of links turn counterclockwise while the lower row turns clockwise.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cac405847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cac405847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ccac405847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ccac40584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ccac405847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ccac405847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ccac405847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ccac40584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Similar issue to UG Team 3</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ccac405847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ccac405847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ccac405847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ccac405847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9.jp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gif"/><Relationship Id="rId4" Type="http://schemas.openxmlformats.org/officeDocument/2006/relationships/image" Target="../media/image8.png"/><Relationship Id="rId5" Type="http://schemas.openxmlformats.org/officeDocument/2006/relationships/image" Target="../media/image3.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jpg"/><Relationship Id="rId4" Type="http://schemas.openxmlformats.org/officeDocument/2006/relationships/image" Target="../media/image15.jpg"/><Relationship Id="rId5" Type="http://schemas.openxmlformats.org/officeDocument/2006/relationships/image" Target="../media/image1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542350" y="1456775"/>
            <a:ext cx="6077400" cy="1189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DC2</a:t>
            </a:r>
            <a:r>
              <a:rPr lang="en"/>
              <a:t>: Polyjet 4D Printing of Coronary stent</a:t>
            </a:r>
            <a:endParaRPr/>
          </a:p>
        </p:txBody>
      </p:sp>
      <p:sp>
        <p:nvSpPr>
          <p:cNvPr id="64" name="Google Shape;64;p13"/>
          <p:cNvSpPr txBox="1"/>
          <p:nvPr>
            <p:ph idx="1" type="subTitle"/>
          </p:nvPr>
        </p:nvSpPr>
        <p:spPr>
          <a:xfrm>
            <a:off x="1848975" y="3049450"/>
            <a:ext cx="5446200" cy="909000"/>
          </a:xfrm>
          <a:prstGeom prst="rect">
            <a:avLst/>
          </a:prstGeom>
        </p:spPr>
        <p:txBody>
          <a:bodyPr anchorCtr="0" anchor="t" bIns="91425" lIns="91425" spcFirstLastPara="1" rIns="91425" wrap="square" tIns="91425">
            <a:normAutofit fontScale="92500"/>
          </a:bodyPr>
          <a:lstStyle/>
          <a:p>
            <a:pPr indent="0" lvl="0" marL="0" rtl="0" algn="ctr">
              <a:spcBef>
                <a:spcPts val="0"/>
              </a:spcBef>
              <a:spcAft>
                <a:spcPts val="0"/>
              </a:spcAft>
              <a:buNone/>
            </a:pPr>
            <a:r>
              <a:rPr lang="en"/>
              <a:t>Grad Team 3: Raghav Agarwal, Veeresh Ayyagari, Yubo Cao, Camille Levine</a:t>
            </a:r>
            <a:endParaRPr/>
          </a:p>
        </p:txBody>
      </p:sp>
      <p:sp>
        <p:nvSpPr>
          <p:cNvPr id="65" name="Google Shape;65;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1/11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Lessons Learned</a:t>
            </a:r>
            <a:endParaRPr/>
          </a:p>
        </p:txBody>
      </p:sp>
      <p:sp>
        <p:nvSpPr>
          <p:cNvPr id="164" name="Google Shape;164;p22"/>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This would work in theory!</a:t>
            </a:r>
            <a:endParaRPr/>
          </a:p>
          <a:p>
            <a:pPr indent="-342900" lvl="0" marL="457200" rtl="0" algn="l">
              <a:spcBef>
                <a:spcPts val="0"/>
              </a:spcBef>
              <a:spcAft>
                <a:spcPts val="0"/>
              </a:spcAft>
              <a:buSzPts val="1800"/>
              <a:buChar char="-"/>
            </a:pPr>
            <a:r>
              <a:rPr lang="en"/>
              <a:t>“Water-soluble” =/= soluble by just soaking in water</a:t>
            </a:r>
            <a:endParaRPr/>
          </a:p>
          <a:p>
            <a:pPr indent="-317500" lvl="1" marL="914400" rtl="0" algn="l">
              <a:spcBef>
                <a:spcPts val="0"/>
              </a:spcBef>
              <a:spcAft>
                <a:spcPts val="0"/>
              </a:spcAft>
              <a:buSzPts val="1400"/>
              <a:buChar char="-"/>
            </a:pPr>
            <a:r>
              <a:rPr lang="en"/>
              <a:t>Would try sodium hydroxide &amp; sodium metasilicate solution if available next time</a:t>
            </a:r>
            <a:endParaRPr/>
          </a:p>
        </p:txBody>
      </p:sp>
      <p:sp>
        <p:nvSpPr>
          <p:cNvPr id="165" name="Google Shape;165;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10/11</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sz="2400"/>
          </a:p>
          <a:p>
            <a:pPr indent="0" lvl="0" marL="0" rtl="0" algn="ctr">
              <a:spcBef>
                <a:spcPts val="1200"/>
              </a:spcBef>
              <a:spcAft>
                <a:spcPts val="0"/>
              </a:spcAft>
              <a:buNone/>
            </a:pPr>
            <a:r>
              <a:t/>
            </a:r>
            <a:endParaRPr sz="2400"/>
          </a:p>
          <a:p>
            <a:pPr indent="0" lvl="0" marL="0" rtl="0" algn="ctr">
              <a:spcBef>
                <a:spcPts val="1200"/>
              </a:spcBef>
              <a:spcAft>
                <a:spcPts val="1200"/>
              </a:spcAft>
              <a:buNone/>
            </a:pPr>
            <a:r>
              <a:rPr lang="en" sz="2400"/>
              <a:t>Questions?</a:t>
            </a:r>
            <a:endParaRPr sz="2400"/>
          </a:p>
        </p:txBody>
      </p:sp>
      <p:sp>
        <p:nvSpPr>
          <p:cNvPr id="171" name="Google Shape;171;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11/11</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Stent Design Motivation</a:t>
            </a:r>
            <a:endParaRPr/>
          </a:p>
        </p:txBody>
      </p:sp>
      <p:sp>
        <p:nvSpPr>
          <p:cNvPr id="71" name="Google Shape;71;p1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solidFill>
                  <a:schemeClr val="accent6"/>
                </a:solidFill>
              </a:rPr>
              <a:t>Lots</a:t>
            </a:r>
            <a:r>
              <a:rPr b="1" lang="en"/>
              <a:t> of different sources of inspiration!</a:t>
            </a:r>
            <a:endParaRPr b="1"/>
          </a:p>
        </p:txBody>
      </p:sp>
      <p:sp>
        <p:nvSpPr>
          <p:cNvPr id="72" name="Google Shape;72;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2/11</a:t>
            </a:r>
            <a:endParaRPr/>
          </a:p>
        </p:txBody>
      </p:sp>
      <p:pic>
        <p:nvPicPr>
          <p:cNvPr id="73" name="Google Shape;73;p14"/>
          <p:cNvPicPr preferRelativeResize="0"/>
          <p:nvPr/>
        </p:nvPicPr>
        <p:blipFill rotWithShape="1">
          <a:blip r:embed="rId3">
            <a:alphaModFix/>
          </a:blip>
          <a:srcRect b="3723" l="7343" r="9302" t="4330"/>
          <a:stretch/>
        </p:blipFill>
        <p:spPr>
          <a:xfrm rot="-5400000">
            <a:off x="6074338" y="2741736"/>
            <a:ext cx="1563751" cy="3066427"/>
          </a:xfrm>
          <a:prstGeom prst="rect">
            <a:avLst/>
          </a:prstGeom>
          <a:noFill/>
          <a:ln>
            <a:noFill/>
          </a:ln>
        </p:spPr>
      </p:pic>
      <p:pic>
        <p:nvPicPr>
          <p:cNvPr id="74" name="Google Shape;74;p14"/>
          <p:cNvPicPr preferRelativeResize="0"/>
          <p:nvPr/>
        </p:nvPicPr>
        <p:blipFill rotWithShape="1">
          <a:blip r:embed="rId4">
            <a:alphaModFix/>
          </a:blip>
          <a:srcRect b="7570" l="16172" r="11205" t="0"/>
          <a:stretch/>
        </p:blipFill>
        <p:spPr>
          <a:xfrm rot="-5400000">
            <a:off x="1352113" y="1119761"/>
            <a:ext cx="1535501" cy="3474427"/>
          </a:xfrm>
          <a:prstGeom prst="rect">
            <a:avLst/>
          </a:prstGeom>
          <a:noFill/>
          <a:ln>
            <a:noFill/>
          </a:ln>
        </p:spPr>
      </p:pic>
      <p:pic>
        <p:nvPicPr>
          <p:cNvPr id="75" name="Google Shape;75;p14"/>
          <p:cNvPicPr preferRelativeResize="0"/>
          <p:nvPr/>
        </p:nvPicPr>
        <p:blipFill rotWithShape="1">
          <a:blip r:embed="rId5">
            <a:alphaModFix/>
          </a:blip>
          <a:srcRect b="23201" l="0" r="0" t="7083"/>
          <a:stretch/>
        </p:blipFill>
        <p:spPr>
          <a:xfrm>
            <a:off x="4999713" y="613887"/>
            <a:ext cx="3712999" cy="1127836"/>
          </a:xfrm>
          <a:prstGeom prst="rect">
            <a:avLst/>
          </a:prstGeom>
          <a:noFill/>
          <a:ln>
            <a:noFill/>
          </a:ln>
        </p:spPr>
      </p:pic>
      <p:pic>
        <p:nvPicPr>
          <p:cNvPr id="76" name="Google Shape;76;p14"/>
          <p:cNvPicPr preferRelativeResize="0"/>
          <p:nvPr/>
        </p:nvPicPr>
        <p:blipFill>
          <a:blip r:embed="rId6">
            <a:alphaModFix/>
          </a:blip>
          <a:stretch>
            <a:fillRect/>
          </a:stretch>
        </p:blipFill>
        <p:spPr>
          <a:xfrm>
            <a:off x="382650" y="3773475"/>
            <a:ext cx="4352200" cy="1283350"/>
          </a:xfrm>
          <a:prstGeom prst="rect">
            <a:avLst/>
          </a:prstGeom>
          <a:noFill/>
          <a:ln>
            <a:noFill/>
          </a:ln>
        </p:spPr>
      </p:pic>
      <p:pic>
        <p:nvPicPr>
          <p:cNvPr id="77" name="Google Shape;77;p14"/>
          <p:cNvPicPr preferRelativeResize="0"/>
          <p:nvPr/>
        </p:nvPicPr>
        <p:blipFill>
          <a:blip r:embed="rId7">
            <a:alphaModFix/>
          </a:blip>
          <a:stretch>
            <a:fillRect/>
          </a:stretch>
        </p:blipFill>
        <p:spPr>
          <a:xfrm>
            <a:off x="6117763" y="1878950"/>
            <a:ext cx="1476900" cy="1476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Stent Design</a:t>
            </a:r>
            <a:endParaRPr/>
          </a:p>
        </p:txBody>
      </p:sp>
      <p:sp>
        <p:nvSpPr>
          <p:cNvPr id="83" name="Google Shape;83;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3/11</a:t>
            </a:r>
            <a:endParaRPr/>
          </a:p>
        </p:txBody>
      </p:sp>
      <p:pic>
        <p:nvPicPr>
          <p:cNvPr id="84" name="Google Shape;84;p15"/>
          <p:cNvPicPr preferRelativeResize="0"/>
          <p:nvPr/>
        </p:nvPicPr>
        <p:blipFill>
          <a:blip r:embed="rId3">
            <a:alphaModFix/>
          </a:blip>
          <a:stretch>
            <a:fillRect/>
          </a:stretch>
        </p:blipFill>
        <p:spPr>
          <a:xfrm>
            <a:off x="246575" y="1340875"/>
            <a:ext cx="1319174" cy="1319174"/>
          </a:xfrm>
          <a:prstGeom prst="rect">
            <a:avLst/>
          </a:prstGeom>
          <a:noFill/>
          <a:ln>
            <a:noFill/>
          </a:ln>
        </p:spPr>
      </p:pic>
      <p:pic>
        <p:nvPicPr>
          <p:cNvPr id="85" name="Google Shape;85;p15"/>
          <p:cNvPicPr preferRelativeResize="0"/>
          <p:nvPr/>
        </p:nvPicPr>
        <p:blipFill rotWithShape="1">
          <a:blip r:embed="rId4">
            <a:alphaModFix/>
          </a:blip>
          <a:srcRect b="0" l="36158" r="27682" t="0"/>
          <a:stretch/>
        </p:blipFill>
        <p:spPr>
          <a:xfrm>
            <a:off x="5934800" y="458025"/>
            <a:ext cx="3086352" cy="3956551"/>
          </a:xfrm>
          <a:prstGeom prst="rect">
            <a:avLst/>
          </a:prstGeom>
          <a:noFill/>
          <a:ln>
            <a:noFill/>
          </a:ln>
        </p:spPr>
      </p:pic>
      <p:sp>
        <p:nvSpPr>
          <p:cNvPr id="86" name="Google Shape;86;p15"/>
          <p:cNvSpPr/>
          <p:nvPr/>
        </p:nvSpPr>
        <p:spPr>
          <a:xfrm>
            <a:off x="4955175" y="3129250"/>
            <a:ext cx="923100" cy="452100"/>
          </a:xfrm>
          <a:prstGeom prst="rightArrow">
            <a:avLst>
              <a:gd fmla="val 50000" name="adj1"/>
              <a:gd fmla="val 50000" name="adj2"/>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5"/>
          <p:cNvSpPr/>
          <p:nvPr/>
        </p:nvSpPr>
        <p:spPr>
          <a:xfrm rot="2821709">
            <a:off x="1542712" y="2345686"/>
            <a:ext cx="922928" cy="452129"/>
          </a:xfrm>
          <a:prstGeom prst="rightArrow">
            <a:avLst>
              <a:gd fmla="val 50000" name="adj1"/>
              <a:gd fmla="val 50000" name="adj2"/>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8" name="Google Shape;88;p15"/>
          <p:cNvPicPr preferRelativeResize="0"/>
          <p:nvPr/>
        </p:nvPicPr>
        <p:blipFill>
          <a:blip r:embed="rId5">
            <a:alphaModFix/>
          </a:blip>
          <a:stretch>
            <a:fillRect/>
          </a:stretch>
        </p:blipFill>
        <p:spPr>
          <a:xfrm>
            <a:off x="2525751" y="2324900"/>
            <a:ext cx="2124624" cy="206081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Stent Design</a:t>
            </a:r>
            <a:endParaRPr/>
          </a:p>
        </p:txBody>
      </p:sp>
      <p:sp>
        <p:nvSpPr>
          <p:cNvPr id="94" name="Google Shape;94;p16"/>
          <p:cNvSpPr txBox="1"/>
          <p:nvPr>
            <p:ph idx="1" type="body"/>
          </p:nvPr>
        </p:nvSpPr>
        <p:spPr>
          <a:xfrm>
            <a:off x="387900" y="1489825"/>
            <a:ext cx="2985000" cy="807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Theoretical diameter ratio: </a:t>
            </a:r>
            <a:r>
              <a:rPr b="1" lang="en"/>
              <a:t>64.27/49.71 = </a:t>
            </a:r>
            <a:r>
              <a:rPr b="1" lang="en">
                <a:solidFill>
                  <a:schemeClr val="accent5"/>
                </a:solidFill>
              </a:rPr>
              <a:t>1.29</a:t>
            </a:r>
            <a:endParaRPr b="1">
              <a:solidFill>
                <a:schemeClr val="accent5"/>
              </a:solidFill>
            </a:endParaRPr>
          </a:p>
        </p:txBody>
      </p:sp>
      <p:sp>
        <p:nvSpPr>
          <p:cNvPr id="95" name="Google Shape;95;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4/11</a:t>
            </a:r>
            <a:endParaRPr/>
          </a:p>
        </p:txBody>
      </p:sp>
      <p:grpSp>
        <p:nvGrpSpPr>
          <p:cNvPr id="96" name="Google Shape;96;p16"/>
          <p:cNvGrpSpPr/>
          <p:nvPr/>
        </p:nvGrpSpPr>
        <p:grpSpPr>
          <a:xfrm>
            <a:off x="6068295" y="2469342"/>
            <a:ext cx="2487064" cy="2513983"/>
            <a:chOff x="1742750" y="1010475"/>
            <a:chExt cx="3862500" cy="3881400"/>
          </a:xfrm>
        </p:grpSpPr>
        <p:sp>
          <p:nvSpPr>
            <p:cNvPr id="97" name="Google Shape;97;p16"/>
            <p:cNvSpPr/>
            <p:nvPr/>
          </p:nvSpPr>
          <p:spPr>
            <a:xfrm>
              <a:off x="1742750" y="1010475"/>
              <a:ext cx="3862500" cy="388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8" name="Google Shape;98;p16"/>
            <p:cNvPicPr preferRelativeResize="0"/>
            <p:nvPr/>
          </p:nvPicPr>
          <p:blipFill rotWithShape="1">
            <a:blip r:embed="rId3">
              <a:alphaModFix/>
            </a:blip>
            <a:srcRect b="3388" l="9808" r="17049" t="7437"/>
            <a:stretch/>
          </p:blipFill>
          <p:spPr>
            <a:xfrm>
              <a:off x="1742750" y="1010475"/>
              <a:ext cx="3862349" cy="3881351"/>
            </a:xfrm>
            <a:prstGeom prst="rect">
              <a:avLst/>
            </a:prstGeom>
            <a:noFill/>
            <a:ln>
              <a:noFill/>
            </a:ln>
          </p:spPr>
        </p:pic>
      </p:grpSp>
      <p:pic>
        <p:nvPicPr>
          <p:cNvPr id="99" name="Google Shape;99;p16"/>
          <p:cNvPicPr preferRelativeResize="0"/>
          <p:nvPr/>
        </p:nvPicPr>
        <p:blipFill rotWithShape="1">
          <a:blip r:embed="rId4">
            <a:alphaModFix/>
          </a:blip>
          <a:srcRect b="17102" l="55090" r="16848" t="21709"/>
          <a:stretch/>
        </p:blipFill>
        <p:spPr>
          <a:xfrm>
            <a:off x="6063700" y="67075"/>
            <a:ext cx="2487048" cy="2513825"/>
          </a:xfrm>
          <a:prstGeom prst="rect">
            <a:avLst/>
          </a:prstGeom>
          <a:noFill/>
          <a:ln>
            <a:noFill/>
          </a:ln>
        </p:spPr>
      </p:pic>
      <p:sp>
        <p:nvSpPr>
          <p:cNvPr id="100" name="Google Shape;100;p16"/>
          <p:cNvSpPr txBox="1"/>
          <p:nvPr/>
        </p:nvSpPr>
        <p:spPr>
          <a:xfrm>
            <a:off x="1949825" y="2801450"/>
            <a:ext cx="1165500" cy="400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oboto"/>
                <a:ea typeface="Roboto"/>
                <a:cs typeface="Roboto"/>
                <a:sym typeface="Roboto"/>
              </a:rPr>
              <a:t>Veroplastic</a:t>
            </a:r>
            <a:endParaRPr b="1">
              <a:solidFill>
                <a:schemeClr val="accent2"/>
              </a:solidFill>
              <a:latin typeface="Roboto"/>
              <a:ea typeface="Roboto"/>
              <a:cs typeface="Roboto"/>
              <a:sym typeface="Roboto"/>
            </a:endParaRPr>
          </a:p>
        </p:txBody>
      </p:sp>
      <p:sp>
        <p:nvSpPr>
          <p:cNvPr id="101" name="Google Shape;101;p16"/>
          <p:cNvSpPr txBox="1"/>
          <p:nvPr/>
        </p:nvSpPr>
        <p:spPr>
          <a:xfrm>
            <a:off x="2599800" y="3526238"/>
            <a:ext cx="773100" cy="400200"/>
          </a:xfrm>
          <a:prstGeom prst="rect">
            <a:avLst/>
          </a:prstGeom>
          <a:solidFill>
            <a:schemeClr val="lt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9900FF"/>
                </a:solidFill>
                <a:latin typeface="Roboto"/>
                <a:ea typeface="Roboto"/>
                <a:cs typeface="Roboto"/>
                <a:sym typeface="Roboto"/>
              </a:rPr>
              <a:t>Agilus</a:t>
            </a:r>
            <a:endParaRPr b="1">
              <a:solidFill>
                <a:srgbClr val="9900FF"/>
              </a:solidFill>
              <a:latin typeface="Roboto"/>
              <a:ea typeface="Roboto"/>
              <a:cs typeface="Roboto"/>
              <a:sym typeface="Roboto"/>
            </a:endParaRPr>
          </a:p>
        </p:txBody>
      </p:sp>
      <p:grpSp>
        <p:nvGrpSpPr>
          <p:cNvPr id="102" name="Google Shape;102;p16"/>
          <p:cNvGrpSpPr/>
          <p:nvPr/>
        </p:nvGrpSpPr>
        <p:grpSpPr>
          <a:xfrm>
            <a:off x="3595362" y="34086"/>
            <a:ext cx="4955588" cy="4949173"/>
            <a:chOff x="1742750" y="1010475"/>
            <a:chExt cx="3862500" cy="3881400"/>
          </a:xfrm>
        </p:grpSpPr>
        <p:sp>
          <p:nvSpPr>
            <p:cNvPr id="103" name="Google Shape;103;p16"/>
            <p:cNvSpPr/>
            <p:nvPr/>
          </p:nvSpPr>
          <p:spPr>
            <a:xfrm>
              <a:off x="1742750" y="1010475"/>
              <a:ext cx="3862500" cy="3881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 name="Google Shape;104;p16"/>
            <p:cNvPicPr preferRelativeResize="0"/>
            <p:nvPr/>
          </p:nvPicPr>
          <p:blipFill rotWithShape="1">
            <a:blip r:embed="rId3">
              <a:alphaModFix/>
            </a:blip>
            <a:srcRect b="3388" l="9808" r="17049" t="7437"/>
            <a:stretch/>
          </p:blipFill>
          <p:spPr>
            <a:xfrm>
              <a:off x="1742750" y="1010475"/>
              <a:ext cx="3792507" cy="3810786"/>
            </a:xfrm>
            <a:prstGeom prst="rect">
              <a:avLst/>
            </a:prstGeom>
            <a:noFill/>
            <a:ln>
              <a:noFill/>
            </a:ln>
          </p:spPr>
        </p:pic>
      </p:grpSp>
      <p:sp>
        <p:nvSpPr>
          <p:cNvPr id="105" name="Google Shape;105;p16"/>
          <p:cNvSpPr/>
          <p:nvPr/>
        </p:nvSpPr>
        <p:spPr>
          <a:xfrm>
            <a:off x="4303025" y="2723025"/>
            <a:ext cx="313800" cy="336300"/>
          </a:xfrm>
          <a:prstGeom prst="ellipse">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6"/>
          <p:cNvSpPr/>
          <p:nvPr/>
        </p:nvSpPr>
        <p:spPr>
          <a:xfrm rot="-336160">
            <a:off x="3154533" y="2906291"/>
            <a:ext cx="1109299" cy="190510"/>
          </a:xfrm>
          <a:prstGeom prst="rightArrow">
            <a:avLst>
              <a:gd fmla="val 50000" name="adj1"/>
              <a:gd fmla="val 50000" name="adj2"/>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16"/>
          <p:cNvGrpSpPr/>
          <p:nvPr/>
        </p:nvGrpSpPr>
        <p:grpSpPr>
          <a:xfrm>
            <a:off x="4776772" y="3374034"/>
            <a:ext cx="995752" cy="753416"/>
            <a:chOff x="4776772" y="3374034"/>
            <a:chExt cx="995752" cy="753416"/>
          </a:xfrm>
        </p:grpSpPr>
        <p:sp>
          <p:nvSpPr>
            <p:cNvPr id="108" name="Google Shape;108;p16"/>
            <p:cNvSpPr/>
            <p:nvPr/>
          </p:nvSpPr>
          <p:spPr>
            <a:xfrm>
              <a:off x="4831975" y="3612050"/>
              <a:ext cx="313800" cy="228600"/>
            </a:xfrm>
            <a:prstGeom prst="blockArc">
              <a:avLst>
                <a:gd fmla="val 10800000" name="adj1"/>
                <a:gd fmla="val 0" name="adj2"/>
                <a:gd fmla="val 25000" name="adj3"/>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rot="9602048">
              <a:off x="5398830" y="3584508"/>
              <a:ext cx="340889" cy="252155"/>
            </a:xfrm>
            <a:prstGeom prst="blockArc">
              <a:avLst>
                <a:gd fmla="val 10800000" name="adj1"/>
                <a:gd fmla="val 0" name="adj2"/>
                <a:gd fmla="val 25000" name="adj3"/>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rot="-1761656">
              <a:off x="5366349" y="3518595"/>
              <a:ext cx="294304" cy="198670"/>
            </a:xfrm>
            <a:prstGeom prst="blockArc">
              <a:avLst>
                <a:gd fmla="val 10800000" name="adj1"/>
                <a:gd fmla="val 0" name="adj2"/>
                <a:gd fmla="val 25000" name="adj3"/>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rot="10800000">
              <a:off x="4831975" y="3721600"/>
              <a:ext cx="313800" cy="228600"/>
            </a:xfrm>
            <a:prstGeom prst="blockArc">
              <a:avLst>
                <a:gd fmla="val 10800000" name="adj1"/>
                <a:gd fmla="val 0" name="adj2"/>
                <a:gd fmla="val 25000" name="adj3"/>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rot="-8309698">
              <a:off x="4820460" y="3493480"/>
              <a:ext cx="288825" cy="241439"/>
            </a:xfrm>
            <a:prstGeom prst="diagStripe">
              <a:avLst>
                <a:gd fmla="val 59713" name="adj"/>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p:nvPr/>
          </p:nvSpPr>
          <p:spPr>
            <a:xfrm rot="2403526">
              <a:off x="4817303" y="3825727"/>
              <a:ext cx="295538" cy="233847"/>
            </a:xfrm>
            <a:prstGeom prst="diagStripe">
              <a:avLst>
                <a:gd fmla="val 59713" name="adj"/>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rot="1129775">
              <a:off x="5419930" y="3691981"/>
              <a:ext cx="303017" cy="267439"/>
            </a:xfrm>
            <a:prstGeom prst="diagStripe">
              <a:avLst>
                <a:gd fmla="val 59713" name="adj"/>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rot="-10033168">
              <a:off x="5306204" y="3402995"/>
              <a:ext cx="288857" cy="241478"/>
            </a:xfrm>
            <a:prstGeom prst="diagStripe">
              <a:avLst>
                <a:gd fmla="val 59713" name="adj"/>
              </a:avLst>
            </a:prstGeom>
            <a:solidFill>
              <a:srgbClr val="99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16"/>
          <p:cNvSpPr/>
          <p:nvPr/>
        </p:nvSpPr>
        <p:spPr>
          <a:xfrm>
            <a:off x="3433775" y="3724275"/>
            <a:ext cx="1052400" cy="162900"/>
          </a:xfrm>
          <a:prstGeom prst="rightArrow">
            <a:avLst>
              <a:gd fmla="val 50000" name="adj1"/>
              <a:gd fmla="val 50000" name="adj2"/>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par>
                                <p:cTn fill="hold" nodeType="with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par>
                                <p:cTn fill="hold" nodeType="with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par>
                                <p:cTn fill="hold" nodeType="with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7"/>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Polyjet 3D Printing Results</a:t>
            </a:r>
            <a:endParaRPr/>
          </a:p>
        </p:txBody>
      </p:sp>
      <p:sp>
        <p:nvSpPr>
          <p:cNvPr id="122" name="Google Shape;122;p17"/>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After being returned- lots of support material on</a:t>
            </a:r>
            <a:endParaRPr/>
          </a:p>
          <a:p>
            <a:pPr indent="0" lvl="0" marL="0" rtl="0" algn="l">
              <a:spcBef>
                <a:spcPts val="1200"/>
              </a:spcBef>
              <a:spcAft>
                <a:spcPts val="0"/>
              </a:spcAft>
              <a:buNone/>
            </a:pPr>
            <a:r>
              <a:rPr lang="en"/>
              <a:t>lower half of print.</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Clearances</a:t>
            </a:r>
            <a:r>
              <a:rPr lang="en"/>
              <a:t> between screws and members were </a:t>
            </a:r>
            <a:endParaRPr/>
          </a:p>
          <a:p>
            <a:pPr indent="0" lvl="0" marL="0" rtl="0" algn="l">
              <a:spcBef>
                <a:spcPts val="1200"/>
              </a:spcBef>
              <a:spcAft>
                <a:spcPts val="1200"/>
              </a:spcAft>
              <a:buNone/>
            </a:pPr>
            <a:r>
              <a:rPr lang="en"/>
              <a:t>also</a:t>
            </a:r>
            <a:r>
              <a:rPr lang="en"/>
              <a:t> filled with support material as well.</a:t>
            </a:r>
            <a:endParaRPr/>
          </a:p>
        </p:txBody>
      </p:sp>
      <p:sp>
        <p:nvSpPr>
          <p:cNvPr id="123" name="Google Shape;123;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5/11</a:t>
            </a:r>
            <a:endParaRPr/>
          </a:p>
        </p:txBody>
      </p:sp>
      <p:pic>
        <p:nvPicPr>
          <p:cNvPr id="124" name="Google Shape;124;p17"/>
          <p:cNvPicPr preferRelativeResize="0"/>
          <p:nvPr/>
        </p:nvPicPr>
        <p:blipFill>
          <a:blip r:embed="rId3">
            <a:alphaModFix/>
          </a:blip>
          <a:stretch>
            <a:fillRect/>
          </a:stretch>
        </p:blipFill>
        <p:spPr>
          <a:xfrm>
            <a:off x="5739750" y="122450"/>
            <a:ext cx="2732700" cy="458655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Support Removal Considerations</a:t>
            </a:r>
            <a:endParaRPr/>
          </a:p>
        </p:txBody>
      </p:sp>
      <p:sp>
        <p:nvSpPr>
          <p:cNvPr id="130" name="Google Shape;130;p18"/>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How did we design so that supports would be easy to remove?</a:t>
            </a:r>
            <a:endParaRPr/>
          </a:p>
        </p:txBody>
      </p:sp>
      <p:sp>
        <p:nvSpPr>
          <p:cNvPr id="131" name="Google Shape;131;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r>
              <a:rPr lang="en"/>
              <a:t>/11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Results of Support Removal</a:t>
            </a:r>
            <a:endParaRPr/>
          </a:p>
        </p:txBody>
      </p:sp>
      <p:sp>
        <p:nvSpPr>
          <p:cNvPr id="137" name="Google Shape;137;p19"/>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38" name="Google Shape;138;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7/11</a:t>
            </a:r>
            <a:endParaRPr/>
          </a:p>
        </p:txBody>
      </p:sp>
      <p:pic>
        <p:nvPicPr>
          <p:cNvPr id="139" name="Google Shape;139;p19"/>
          <p:cNvPicPr preferRelativeResize="0"/>
          <p:nvPr/>
        </p:nvPicPr>
        <p:blipFill rotWithShape="1">
          <a:blip r:embed="rId3">
            <a:alphaModFix/>
          </a:blip>
          <a:srcRect b="7808" l="0" r="754" t="0"/>
          <a:stretch/>
        </p:blipFill>
        <p:spPr>
          <a:xfrm>
            <a:off x="309225" y="2464425"/>
            <a:ext cx="4550423" cy="2571751"/>
          </a:xfrm>
          <a:prstGeom prst="rect">
            <a:avLst/>
          </a:prstGeom>
          <a:noFill/>
          <a:ln>
            <a:noFill/>
          </a:ln>
        </p:spPr>
      </p:pic>
      <p:pic>
        <p:nvPicPr>
          <p:cNvPr id="140" name="Google Shape;140;p19"/>
          <p:cNvPicPr preferRelativeResize="0"/>
          <p:nvPr/>
        </p:nvPicPr>
        <p:blipFill>
          <a:blip r:embed="rId4">
            <a:alphaModFix/>
          </a:blip>
          <a:stretch>
            <a:fillRect/>
          </a:stretch>
        </p:blipFill>
        <p:spPr>
          <a:xfrm>
            <a:off x="6081025" y="234400"/>
            <a:ext cx="2940127" cy="392014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4D Printing Results</a:t>
            </a:r>
            <a:endParaRPr/>
          </a:p>
        </p:txBody>
      </p:sp>
      <p:sp>
        <p:nvSpPr>
          <p:cNvPr id="146" name="Google Shape;146;p20"/>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Actual diameter ratio:</a:t>
            </a:r>
            <a:endParaRPr/>
          </a:p>
          <a:p>
            <a:pPr indent="0" lvl="0" marL="0" rtl="0" algn="l">
              <a:spcBef>
                <a:spcPts val="1200"/>
              </a:spcBef>
              <a:spcAft>
                <a:spcPts val="0"/>
              </a:spcAft>
              <a:buNone/>
            </a:pPr>
            <a:r>
              <a:rPr b="1" lang="en"/>
              <a:t>52.27/45.08 = </a:t>
            </a:r>
            <a:r>
              <a:rPr b="1" lang="en" u="sng">
                <a:solidFill>
                  <a:schemeClr val="accent6"/>
                </a:solidFill>
              </a:rPr>
              <a:t>1.16</a:t>
            </a:r>
            <a:endParaRPr b="1" u="sng">
              <a:solidFill>
                <a:schemeClr val="accent6"/>
              </a:solidFill>
            </a:endParaRPr>
          </a:p>
          <a:p>
            <a:pPr indent="0" lvl="0" marL="0" rtl="0" algn="l">
              <a:spcBef>
                <a:spcPts val="1200"/>
              </a:spcBef>
              <a:spcAft>
                <a:spcPts val="0"/>
              </a:spcAft>
              <a:buNone/>
            </a:pPr>
            <a:r>
              <a:rPr lang="en">
                <a:solidFill>
                  <a:srgbClr val="FFFFFF"/>
                </a:solidFill>
              </a:rPr>
              <a:t>(Compare to </a:t>
            </a:r>
            <a:r>
              <a:rPr b="1" lang="en" u="sng">
                <a:solidFill>
                  <a:schemeClr val="accent5"/>
                </a:solidFill>
              </a:rPr>
              <a:t>1.29</a:t>
            </a:r>
            <a:r>
              <a:rPr lang="en">
                <a:solidFill>
                  <a:srgbClr val="FFFFFF"/>
                </a:solidFill>
              </a:rPr>
              <a:t> theoretical)</a:t>
            </a:r>
            <a:endParaRPr>
              <a:solidFill>
                <a:srgbClr val="FFFFFF"/>
              </a:solidFill>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Was able to open up to</a:t>
            </a:r>
            <a:endParaRPr/>
          </a:p>
          <a:p>
            <a:pPr indent="0" lvl="0" marL="0" rtl="0" algn="l">
              <a:spcBef>
                <a:spcPts val="1200"/>
              </a:spcBef>
              <a:spcAft>
                <a:spcPts val="1200"/>
              </a:spcAft>
              <a:buNone/>
            </a:pPr>
            <a:r>
              <a:rPr lang="en">
                <a:highlight>
                  <a:schemeClr val="accent4"/>
                </a:highlight>
              </a:rPr>
              <a:t>60.10mm</a:t>
            </a:r>
            <a:r>
              <a:rPr lang="en"/>
              <a:t> with cylinder inserted</a:t>
            </a:r>
            <a:endParaRPr/>
          </a:p>
        </p:txBody>
      </p:sp>
      <p:sp>
        <p:nvSpPr>
          <p:cNvPr id="147" name="Google Shape;147;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8/11</a:t>
            </a:r>
            <a:endParaRPr/>
          </a:p>
        </p:txBody>
      </p:sp>
      <p:pic>
        <p:nvPicPr>
          <p:cNvPr id="148" name="Google Shape;148;p20"/>
          <p:cNvPicPr preferRelativeResize="0"/>
          <p:nvPr/>
        </p:nvPicPr>
        <p:blipFill rotWithShape="1">
          <a:blip r:embed="rId3">
            <a:alphaModFix/>
          </a:blip>
          <a:srcRect b="11822" l="0" r="0" t="11607"/>
          <a:stretch/>
        </p:blipFill>
        <p:spPr>
          <a:xfrm>
            <a:off x="3629675" y="1066575"/>
            <a:ext cx="2517523" cy="2570189"/>
          </a:xfrm>
          <a:prstGeom prst="rect">
            <a:avLst/>
          </a:prstGeom>
          <a:noFill/>
          <a:ln>
            <a:noFill/>
          </a:ln>
        </p:spPr>
      </p:pic>
      <p:pic>
        <p:nvPicPr>
          <p:cNvPr id="149" name="Google Shape;149;p20"/>
          <p:cNvPicPr preferRelativeResize="0"/>
          <p:nvPr/>
        </p:nvPicPr>
        <p:blipFill rotWithShape="1">
          <a:blip r:embed="rId4">
            <a:alphaModFix/>
          </a:blip>
          <a:srcRect b="9200" l="3053" r="0" t="22240"/>
          <a:stretch/>
        </p:blipFill>
        <p:spPr>
          <a:xfrm>
            <a:off x="6295449" y="1066575"/>
            <a:ext cx="2725701" cy="2570199"/>
          </a:xfrm>
          <a:prstGeom prst="rect">
            <a:avLst/>
          </a:prstGeom>
          <a:noFill/>
          <a:ln>
            <a:noFill/>
          </a:ln>
        </p:spPr>
      </p:pic>
      <p:pic>
        <p:nvPicPr>
          <p:cNvPr id="150" name="Google Shape;150;p20"/>
          <p:cNvPicPr preferRelativeResize="0"/>
          <p:nvPr/>
        </p:nvPicPr>
        <p:blipFill rotWithShape="1">
          <a:blip r:embed="rId5">
            <a:alphaModFix/>
          </a:blip>
          <a:srcRect b="2509" l="0" r="0" t="39000"/>
          <a:stretch/>
        </p:blipFill>
        <p:spPr>
          <a:xfrm>
            <a:off x="3818900" y="1023550"/>
            <a:ext cx="4902674" cy="38233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49"/>
                                        </p:tgtEl>
                                      </p:cBhvr>
                                    </p:animEffect>
                                    <p:set>
                                      <p:cBhvr>
                                        <p:cTn dur="1" fill="hold">
                                          <p:stCondLst>
                                            <p:cond delay="1000"/>
                                          </p:stCondLst>
                                        </p:cTn>
                                        <p:tgtEl>
                                          <p:spTgt spid="14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8"/>
                                        </p:tgtEl>
                                      </p:cBhvr>
                                    </p:animEffect>
                                    <p:set>
                                      <p:cBhvr>
                                        <p:cTn dur="1" fill="hold">
                                          <p:stCondLst>
                                            <p:cond delay="1000"/>
                                          </p:stCondLst>
                                        </p:cTn>
                                        <p:tgtEl>
                                          <p:spTgt spid="148"/>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4D Printing Results</a:t>
            </a:r>
            <a:endParaRPr/>
          </a:p>
        </p:txBody>
      </p:sp>
      <p:sp>
        <p:nvSpPr>
          <p:cNvPr id="156" name="Google Shape;156;p21"/>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Certainly able to hold its shape without external help!</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Enough rigid material used so that it</a:t>
            </a:r>
            <a:endParaRPr/>
          </a:p>
          <a:p>
            <a:pPr indent="0" lvl="0" marL="0" rtl="0" algn="l">
              <a:spcBef>
                <a:spcPts val="1200"/>
              </a:spcBef>
              <a:spcAft>
                <a:spcPts val="1200"/>
              </a:spcAft>
              <a:buNone/>
            </a:pPr>
            <a:r>
              <a:rPr lang="en"/>
              <a:t>does not collapse under own weight</a:t>
            </a:r>
            <a:endParaRPr/>
          </a:p>
        </p:txBody>
      </p:sp>
      <p:sp>
        <p:nvSpPr>
          <p:cNvPr id="157" name="Google Shape;157;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9/11</a:t>
            </a:r>
            <a:endParaRPr/>
          </a:p>
        </p:txBody>
      </p:sp>
      <p:pic>
        <p:nvPicPr>
          <p:cNvPr id="158" name="Google Shape;158;p21"/>
          <p:cNvPicPr preferRelativeResize="0"/>
          <p:nvPr/>
        </p:nvPicPr>
        <p:blipFill rotWithShape="1">
          <a:blip r:embed="rId3">
            <a:alphaModFix/>
          </a:blip>
          <a:srcRect b="13044" l="4033" r="3038" t="15715"/>
          <a:stretch/>
        </p:blipFill>
        <p:spPr>
          <a:xfrm>
            <a:off x="4278400" y="1988400"/>
            <a:ext cx="4742748" cy="2726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